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s-IS"/>
              <a:t>Smelltu til að breyta stíl aðalundirtitla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7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6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76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7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27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s-IS"/>
              <a:t>Breyta stílum aðaltexta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3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8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5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0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57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929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s-IS" dirty="0"/>
              <a:t>skaftárseldar</a:t>
            </a:r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 Hrafntinna og Bríet</a:t>
            </a:r>
          </a:p>
          <a:p>
            <a:r>
              <a:rPr lang="is-IS" dirty="0"/>
              <a:t> 7.U 2016</a:t>
            </a:r>
          </a:p>
          <a:p>
            <a:r>
              <a:rPr lang="is-IS" dirty="0"/>
              <a:t> Samfélagsfræði</a:t>
            </a:r>
          </a:p>
          <a:p>
            <a:r>
              <a:rPr lang="is-IS" dirty="0"/>
              <a:t> kennari: Júlía</a:t>
            </a:r>
          </a:p>
        </p:txBody>
      </p:sp>
      <p:pic>
        <p:nvPicPr>
          <p:cNvPr id="1026" name="Picture 2" descr="Myndaniðurstaða fyrir skaftárel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14192"/>
            <a:ext cx="12192000" cy="54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8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2050" name="Picture 2" descr="Myndaniðurstaða fyrir skaftáreldar hrau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03" y="-1495895"/>
            <a:ext cx="12491803" cy="83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arammi 3"/>
          <p:cNvSpPr txBox="1"/>
          <p:nvPr/>
        </p:nvSpPr>
        <p:spPr>
          <a:xfrm>
            <a:off x="338203" y="-839244"/>
            <a:ext cx="454694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dirty="0">
                <a:latin typeface="Blackadder ITC" panose="04020505051007020D02" pitchFamily="82" charset="0"/>
              </a:rPr>
              <a:t>Fólk varð fyrst var við gosið þegar þau sáu svartan mökk koma frá fjöllum. Vorið 1785 höfðu 40% nauta, 48 % hesta og 75% af kindum drepist. Móðuharðindin </a:t>
            </a:r>
            <a:r>
              <a:rPr lang="is-IS" sz="3600" dirty="0" err="1">
                <a:latin typeface="Blackadder ITC" panose="04020505051007020D02" pitchFamily="82" charset="0"/>
              </a:rPr>
              <a:t>stóðu</a:t>
            </a:r>
            <a:r>
              <a:rPr lang="is-IS" sz="3600" dirty="0">
                <a:latin typeface="Blackadder ITC" panose="04020505051007020D02" pitchFamily="82" charset="0"/>
              </a:rPr>
              <a:t> yfir í tvö ár(1783-1785) ,á þessu tímabili </a:t>
            </a:r>
            <a:r>
              <a:rPr lang="is-IS" sz="3600" dirty="0" err="1">
                <a:latin typeface="Blackadder ITC" panose="04020505051007020D02" pitchFamily="82" charset="0"/>
              </a:rPr>
              <a:t>dóu</a:t>
            </a:r>
            <a:r>
              <a:rPr lang="is-IS" sz="3600" dirty="0">
                <a:latin typeface="Blackadder ITC" panose="04020505051007020D02" pitchFamily="82" charset="0"/>
              </a:rPr>
              <a:t> um 10.000 manns eða fimmtugur þjóðarinnar . Sprengivirknin myndaði rúmlega 13 kílómetra háa gosmekki og gjóskan dreifðist yfir 750.000 ferkílómetra svæði.</a:t>
            </a:r>
          </a:p>
        </p:txBody>
      </p:sp>
    </p:spTree>
    <p:extLst>
      <p:ext uri="{BB962C8B-B14F-4D97-AF65-F5344CB8AC3E}">
        <p14:creationId xmlns:p14="http://schemas.microsoft.com/office/powerpoint/2010/main" val="64538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26" name="Picture 2" descr="Myndaniðurstaða fyrir skaftáreldar og móðuharðind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763" y="-390250"/>
            <a:ext cx="12723951" cy="848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arammi 6"/>
          <p:cNvSpPr txBox="1"/>
          <p:nvPr/>
        </p:nvSpPr>
        <p:spPr>
          <a:xfrm>
            <a:off x="884420" y="884420"/>
            <a:ext cx="10373193" cy="5531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dirty="0"/>
          </a:p>
        </p:txBody>
      </p:sp>
      <p:sp>
        <p:nvSpPr>
          <p:cNvPr id="8" name="Textarammi 7"/>
          <p:cNvSpPr txBox="1"/>
          <p:nvPr/>
        </p:nvSpPr>
        <p:spPr>
          <a:xfrm>
            <a:off x="1024128" y="884420"/>
            <a:ext cx="103731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Hrauneðjan ferðaðist yfir um 580 ferkílómetrasvæði,lagði yfir 18 jarðir og 1 </a:t>
            </a:r>
            <a:r>
              <a:rPr lang="is-IS" sz="4000" dirty="0" err="1">
                <a:solidFill>
                  <a:srgbClr val="C00000"/>
                </a:solidFill>
                <a:latin typeface="Blackadder ITC" panose="04020505051007020D02" pitchFamily="82" charset="0"/>
              </a:rPr>
              <a:t>hjáleigju</a:t>
            </a:r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 í </a:t>
            </a:r>
            <a:r>
              <a:rPr lang="is-IS" sz="4000" dirty="0" err="1">
                <a:solidFill>
                  <a:srgbClr val="C00000"/>
                </a:solidFill>
                <a:latin typeface="Blackadder ITC" panose="04020505051007020D02" pitchFamily="82" charset="0"/>
              </a:rPr>
              <a:t>rúst.Á</a:t>
            </a:r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 13 bæjum </a:t>
            </a:r>
            <a:r>
              <a:rPr lang="is-IS" sz="4000" dirty="0" err="1">
                <a:solidFill>
                  <a:srgbClr val="C00000"/>
                </a:solidFill>
                <a:latin typeface="Blackadder ITC" panose="04020505051007020D02" pitchFamily="82" charset="0"/>
              </a:rPr>
              <a:t>fór</a:t>
            </a:r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 eldgosið yfir </a:t>
            </a:r>
            <a:r>
              <a:rPr lang="is-IS" sz="4000" dirty="0" err="1">
                <a:solidFill>
                  <a:srgbClr val="C00000"/>
                </a:solidFill>
                <a:latin typeface="Blackadder ITC" panose="04020505051007020D02" pitchFamily="82" charset="0"/>
              </a:rPr>
              <a:t>húsin</a:t>
            </a:r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 í </a:t>
            </a:r>
            <a:r>
              <a:rPr lang="is-IS" sz="4000" dirty="0" err="1">
                <a:solidFill>
                  <a:srgbClr val="C00000"/>
                </a:solidFill>
                <a:latin typeface="Blackadder ITC" panose="04020505051007020D02" pitchFamily="82" charset="0"/>
              </a:rPr>
              <a:t>bænmum</a:t>
            </a:r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.´A fyrtu 7-8 </a:t>
            </a:r>
            <a:r>
              <a:rPr lang="is-IS" sz="4000" dirty="0" err="1">
                <a:solidFill>
                  <a:srgbClr val="C00000"/>
                </a:solidFill>
                <a:latin typeface="Blackadder ITC" panose="04020505051007020D02" pitchFamily="82" charset="0"/>
              </a:rPr>
              <a:t>dögonum</a:t>
            </a:r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 af </a:t>
            </a:r>
            <a:r>
              <a:rPr lang="is-IS" sz="4000" dirty="0" err="1">
                <a:solidFill>
                  <a:srgbClr val="C00000"/>
                </a:solidFill>
                <a:latin typeface="Blackadder ITC" panose="04020505051007020D02" pitchFamily="82" charset="0"/>
              </a:rPr>
              <a:t>eldgosinufórun</a:t>
            </a:r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 </a:t>
            </a:r>
            <a:r>
              <a:rPr lang="is-IS" sz="4000" dirty="0" err="1">
                <a:solidFill>
                  <a:srgbClr val="C00000"/>
                </a:solidFill>
                <a:latin typeface="Blackadder ITC" panose="04020505051007020D02" pitchFamily="82" charset="0"/>
              </a:rPr>
              <a:t>fór</a:t>
            </a:r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 </a:t>
            </a:r>
            <a:r>
              <a:rPr lang="is-IS" sz="4000" dirty="0" err="1">
                <a:solidFill>
                  <a:srgbClr val="C00000"/>
                </a:solidFill>
                <a:latin typeface="Blackadder ITC" panose="04020505051007020D02" pitchFamily="82" charset="0"/>
              </a:rPr>
              <a:t>búfé</a:t>
            </a:r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 að </a:t>
            </a:r>
            <a:r>
              <a:rPr lang="is-IS" sz="4000" dirty="0" err="1">
                <a:solidFill>
                  <a:srgbClr val="C00000"/>
                </a:solidFill>
                <a:latin typeface="Blackadder ITC" panose="04020505051007020D02" pitchFamily="82" charset="0"/>
              </a:rPr>
              <a:t>drepast.fólk</a:t>
            </a:r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 átti erfitt að sjá og komast leiða sinnar vegna </a:t>
            </a:r>
            <a:r>
              <a:rPr lang="is-IS" sz="4000" dirty="0" err="1">
                <a:solidFill>
                  <a:srgbClr val="C00000"/>
                </a:solidFill>
                <a:latin typeface="Blackadder ITC" panose="04020505051007020D02" pitchFamily="82" charset="0"/>
              </a:rPr>
              <a:t>miklri</a:t>
            </a:r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 ösku og reik .Himininn  var blóðrauður. Fréttir um  gosið bárust  til </a:t>
            </a:r>
            <a:r>
              <a:rPr lang="is-IS" sz="4000" dirty="0" err="1">
                <a:solidFill>
                  <a:srgbClr val="C00000"/>
                </a:solidFill>
                <a:latin typeface="Blackadder ITC" panose="04020505051007020D02" pitchFamily="82" charset="0"/>
              </a:rPr>
              <a:t>danmorklu</a:t>
            </a:r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 og skip kaupmanna komu frá </a:t>
            </a:r>
            <a:r>
              <a:rPr lang="is-IS" sz="4000" dirty="0" err="1">
                <a:solidFill>
                  <a:srgbClr val="C00000"/>
                </a:solidFill>
                <a:latin typeface="Blackadder ITC" panose="04020505051007020D02" pitchFamily="82" charset="0"/>
              </a:rPr>
              <a:t>landi.Danmörk</a:t>
            </a:r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 sendi skip árið 1783 með matvæli til Íslands en </a:t>
            </a:r>
            <a:r>
              <a:rPr lang="is-IS" sz="4000" dirty="0" err="1">
                <a:solidFill>
                  <a:srgbClr val="C00000"/>
                </a:solidFill>
                <a:latin typeface="Blackadder ITC" panose="04020505051007020D02" pitchFamily="82" charset="0"/>
              </a:rPr>
              <a:t>snéri</a:t>
            </a:r>
            <a:r>
              <a:rPr lang="is-IS" sz="4000" dirty="0">
                <a:solidFill>
                  <a:srgbClr val="C00000"/>
                </a:solidFill>
                <a:latin typeface="Blackadder ITC" panose="04020505051007020D02" pitchFamily="82" charset="0"/>
              </a:rPr>
              <a:t> svo við vegna þess þeir komust ekki nær landi.</a:t>
            </a:r>
          </a:p>
        </p:txBody>
      </p:sp>
    </p:spTree>
    <p:extLst>
      <p:ext uri="{BB962C8B-B14F-4D97-AF65-F5344CB8AC3E}">
        <p14:creationId xmlns:p14="http://schemas.microsoft.com/office/powerpoint/2010/main" val="5413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is-IS" b="1" dirty="0" err="1"/>
              <a:t>jfjsjh</a:t>
            </a:r>
            <a:endParaRPr lang="is-IS" b="1" dirty="0"/>
          </a:p>
          <a:p>
            <a:pPr algn="ctr"/>
            <a:endParaRPr lang="is-IS" b="1" dirty="0"/>
          </a:p>
        </p:txBody>
      </p:sp>
      <p:pic>
        <p:nvPicPr>
          <p:cNvPr id="5" name="Myn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486" y="-560947"/>
            <a:ext cx="12361612" cy="927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arammi 5"/>
          <p:cNvSpPr txBox="1"/>
          <p:nvPr/>
        </p:nvSpPr>
        <p:spPr>
          <a:xfrm>
            <a:off x="507546" y="1335024"/>
            <a:ext cx="419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dirty="0"/>
          </a:p>
        </p:txBody>
      </p:sp>
      <p:sp>
        <p:nvSpPr>
          <p:cNvPr id="7" name="Textarammi 6"/>
          <p:cNvSpPr txBox="1"/>
          <p:nvPr/>
        </p:nvSpPr>
        <p:spPr>
          <a:xfrm>
            <a:off x="7596137" y="1748515"/>
            <a:ext cx="480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sz="36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8" name="Textarammi 7"/>
          <p:cNvSpPr txBox="1"/>
          <p:nvPr/>
        </p:nvSpPr>
        <p:spPr>
          <a:xfrm>
            <a:off x="887285" y="1102176"/>
            <a:ext cx="10838986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>
                <a:solidFill>
                  <a:schemeClr val="bg1"/>
                </a:solidFill>
                <a:latin typeface="Blackadder ITC" panose="04020505051007020D02" pitchFamily="82" charset="0"/>
              </a:rPr>
              <a:t>Skaftáreldar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s-IS" sz="2800" dirty="0">
                <a:solidFill>
                  <a:schemeClr val="bg1"/>
                </a:solidFill>
                <a:latin typeface="Blackadder ITC" panose="04020505051007020D02" pitchFamily="82" charset="0"/>
              </a:rPr>
              <a:t>Skaftáreldar </a:t>
            </a:r>
            <a:r>
              <a:rPr lang="is-IS" sz="2800" dirty="0" err="1">
                <a:solidFill>
                  <a:schemeClr val="bg1"/>
                </a:solidFill>
                <a:latin typeface="Blackadder ITC" panose="04020505051007020D02" pitchFamily="82" charset="0"/>
              </a:rPr>
              <a:t>hófust</a:t>
            </a:r>
            <a:r>
              <a:rPr lang="is-IS" sz="2800" dirty="0">
                <a:solidFill>
                  <a:schemeClr val="bg1"/>
                </a:solidFill>
                <a:latin typeface="Blackadder ITC" panose="04020505051007020D02" pitchFamily="82" charset="0"/>
              </a:rPr>
              <a:t> árið 1783 og voru til 1784.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s-IS" sz="2800" dirty="0">
                <a:solidFill>
                  <a:schemeClr val="bg1"/>
                </a:solidFill>
                <a:latin typeface="Blackadder ITC" panose="04020505051007020D02" pitchFamily="82" charset="0"/>
              </a:rPr>
              <a:t>Sagt hefur verið að um 1500 manns hafi dáið.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s-IS" sz="2800" dirty="0">
                <a:solidFill>
                  <a:schemeClr val="bg1"/>
                </a:solidFill>
                <a:latin typeface="Blackadder ITC" panose="04020505051007020D02" pitchFamily="82" charset="0"/>
              </a:rPr>
              <a:t>Árið 1787 </a:t>
            </a:r>
            <a:r>
              <a:rPr lang="is-IS" sz="2800" dirty="0" err="1">
                <a:solidFill>
                  <a:schemeClr val="bg1"/>
                </a:solidFill>
                <a:latin typeface="Blackadder ITC" panose="04020505051007020D02" pitchFamily="82" charset="0"/>
              </a:rPr>
              <a:t>fór</a:t>
            </a:r>
            <a:r>
              <a:rPr lang="is-IS" sz="2800" dirty="0">
                <a:solidFill>
                  <a:schemeClr val="bg1"/>
                </a:solidFill>
                <a:latin typeface="Blackadder ITC" panose="04020505051007020D02" pitchFamily="82" charset="0"/>
              </a:rPr>
              <a:t> samfélagið að stækka á </a:t>
            </a:r>
            <a:r>
              <a:rPr lang="is-IS" sz="2800" dirty="0" err="1">
                <a:solidFill>
                  <a:schemeClr val="bg1"/>
                </a:solidFill>
                <a:latin typeface="Blackadder ITC" panose="04020505051007020D02" pitchFamily="82" charset="0"/>
              </a:rPr>
              <a:t>ný</a:t>
            </a:r>
            <a:r>
              <a:rPr lang="is-IS" sz="2800" dirty="0">
                <a:solidFill>
                  <a:schemeClr val="bg1"/>
                </a:solidFill>
                <a:latin typeface="Blackadder ITC" panose="04020505051007020D02" pitchFamily="82" charset="0"/>
              </a:rPr>
              <a:t> og í </a:t>
            </a:r>
            <a:r>
              <a:rPr lang="is-IS" sz="2800" dirty="0" err="1">
                <a:solidFill>
                  <a:schemeClr val="bg1"/>
                </a:solidFill>
                <a:latin typeface="Blackadder ITC" panose="04020505051007020D02" pitchFamily="82" charset="0"/>
              </a:rPr>
              <a:t>Vestur-Skaftafellssíslu</a:t>
            </a:r>
            <a:r>
              <a:rPr lang="is-IS" sz="2800" dirty="0">
                <a:solidFill>
                  <a:schemeClr val="bg1"/>
                </a:solidFill>
                <a:latin typeface="Blackadder ITC" panose="04020505051007020D02" pitchFamily="82" charset="0"/>
              </a:rPr>
              <a:t> byrjaði að byggja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s-IS" sz="2800" dirty="0">
                <a:solidFill>
                  <a:schemeClr val="bg1"/>
                </a:solidFill>
                <a:latin typeface="Blackadder ITC" panose="04020505051007020D02" pitchFamily="82" charset="0"/>
              </a:rPr>
              <a:t>Eldgosið greindist í þrjár áttir einn rann í austur og stefndi að kirkjubæjarklaustri og stoppaði tvo metra frá </a:t>
            </a:r>
            <a:r>
              <a:rPr lang="is-IS" sz="2800" dirty="0" err="1">
                <a:solidFill>
                  <a:schemeClr val="bg1"/>
                </a:solidFill>
                <a:latin typeface="Blackadder ITC" panose="04020505051007020D02" pitchFamily="82" charset="0"/>
              </a:rPr>
              <a:t>kirkjuni</a:t>
            </a:r>
            <a:r>
              <a:rPr lang="is-IS" sz="2800" dirty="0">
                <a:solidFill>
                  <a:schemeClr val="bg1"/>
                </a:solidFill>
                <a:latin typeface="Blackadder ITC" panose="04020505051007020D02" pitchFamily="82" charset="0"/>
              </a:rPr>
              <a:t>,</a:t>
            </a:r>
            <a:r>
              <a:rPr lang="is-IS" sz="2800" dirty="0" err="1">
                <a:solidFill>
                  <a:schemeClr val="bg1"/>
                </a:solidFill>
                <a:latin typeface="Blackadder ITC" panose="04020505051007020D02" pitchFamily="82" charset="0"/>
              </a:rPr>
              <a:t>séra</a:t>
            </a:r>
            <a:r>
              <a:rPr lang="is-IS" sz="2800" dirty="0">
                <a:solidFill>
                  <a:schemeClr val="bg1"/>
                </a:solidFill>
                <a:latin typeface="Blackadder ITC" panose="04020505051007020D02" pitchFamily="82" charset="0"/>
              </a:rPr>
              <a:t> Jón Steingrímsson var akkurat að halda messu á þeim tíma,um þetta leiti byrjaði hanna að biðja til Guðs ,þegar hann sá gosið.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s-IS" sz="2800" dirty="0">
                <a:solidFill>
                  <a:schemeClr val="bg1"/>
                </a:solidFill>
                <a:latin typeface="Blackadder ITC" panose="04020505051007020D02" pitchFamily="82" charset="0"/>
              </a:rPr>
              <a:t>Þessi messa er nú kölluð eldmessan.</a:t>
            </a:r>
          </a:p>
          <a:p>
            <a:pPr algn="ctr"/>
            <a:endParaRPr lang="is-IS" sz="2800" dirty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is-IS" sz="2800" dirty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is-IS" sz="2800" dirty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is-IS" sz="2800" dirty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is-IS" sz="35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66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ildi">
  <a:themeElements>
    <a:clrScheme name="Rautt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Heild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eild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</TotalTime>
  <Words>248</Words>
  <Application>Microsoft Office PowerPoint</Application>
  <PresentationFormat>Víðskjár</PresentationFormat>
  <Paragraphs>17</Paragraphs>
  <Slides>4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5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4</vt:i4>
      </vt:variant>
    </vt:vector>
  </HeadingPairs>
  <TitlesOfParts>
    <vt:vector size="10" baseType="lpstr">
      <vt:lpstr>Arial</vt:lpstr>
      <vt:lpstr>Blackadder ITC</vt:lpstr>
      <vt:lpstr>Tw Cen MT</vt:lpstr>
      <vt:lpstr>Tw Cen MT Condensed</vt:lpstr>
      <vt:lpstr>Wingdings 3</vt:lpstr>
      <vt:lpstr>Heildi</vt:lpstr>
      <vt:lpstr>skaftárseldar</vt:lpstr>
      <vt:lpstr>PowerPoint-kynning</vt:lpstr>
      <vt:lpstr>PowerPoint-kynning</vt:lpstr>
      <vt:lpstr>PowerPoint-kynning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skaftárseldar</dc:title>
  <dc:creator>hrka01</dc:creator>
  <cp:lastModifiedBy>hrka01</cp:lastModifiedBy>
  <cp:revision>20</cp:revision>
  <dcterms:created xsi:type="dcterms:W3CDTF">2016-09-13T08:52:51Z</dcterms:created>
  <dcterms:modified xsi:type="dcterms:W3CDTF">2016-10-13T13:25:07Z</dcterms:modified>
</cp:coreProperties>
</file>